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0" r:id="rId3"/>
    <p:sldId id="257" r:id="rId4"/>
    <p:sldId id="279" r:id="rId5"/>
    <p:sldId id="281" r:id="rId6"/>
    <p:sldId id="282" r:id="rId7"/>
    <p:sldId id="285" r:id="rId8"/>
    <p:sldId id="286" r:id="rId9"/>
    <p:sldId id="283" r:id="rId10"/>
    <p:sldId id="284" r:id="rId11"/>
    <p:sldId id="272" r:id="rId12"/>
    <p:sldId id="287" r:id="rId13"/>
    <p:sldId id="288" r:id="rId14"/>
    <p:sldId id="289" r:id="rId15"/>
    <p:sldId id="290" r:id="rId16"/>
    <p:sldId id="291" r:id="rId17"/>
    <p:sldId id="278" r:id="rId18"/>
    <p:sldId id="258" r:id="rId19"/>
    <p:sldId id="292" r:id="rId20"/>
    <p:sldId id="293" r:id="rId21"/>
    <p:sldId id="294" r:id="rId22"/>
    <p:sldId id="295" r:id="rId23"/>
    <p:sldId id="274" r:id="rId24"/>
    <p:sldId id="275" r:id="rId25"/>
    <p:sldId id="276" r:id="rId26"/>
    <p:sldId id="270" r:id="rId27"/>
    <p:sldId id="266" r:id="rId28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15" autoAdjust="0"/>
  </p:normalViewPr>
  <p:slideViewPr>
    <p:cSldViewPr snapToGrid="0" snapToObjects="1">
      <p:cViewPr varScale="1">
        <p:scale>
          <a:sx n="59" d="100"/>
          <a:sy n="59" d="100"/>
        </p:scale>
        <p:origin x="81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Услуги ЖКХ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Лист1!$A$2:$A$6</c:f>
              <c:strCache>
                <c:ptCount val="5"/>
                <c:pt idx="0">
                  <c:v>Вода</c:v>
                </c:pt>
                <c:pt idx="1">
                  <c:v>Тепло</c:v>
                </c:pt>
                <c:pt idx="2">
                  <c:v>Электр</c:v>
                </c:pt>
                <c:pt idx="3">
                  <c:v>ТКО</c:v>
                </c:pt>
                <c:pt idx="4">
                  <c:v>Газ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9-45F3-AF2E-9BA565E8B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Работы в сетях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Лист1!$A$2:$A$5</c:f>
              <c:strCache>
                <c:ptCount val="3"/>
                <c:pt idx="0">
                  <c:v>новые</c:v>
                </c:pt>
                <c:pt idx="1">
                  <c:v>плановый ремонт</c:v>
                </c:pt>
                <c:pt idx="2">
                  <c:v>аварийный ремонт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12</c:v>
                </c:pt>
                <c:pt idx="1">
                  <c:v>12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6-4744-AA23-A5956BE80D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аварии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Лист1!$A$2:$A$5</c:f>
              <c:strCache>
                <c:ptCount val="3"/>
                <c:pt idx="0">
                  <c:v>ремонт</c:v>
                </c:pt>
                <c:pt idx="1">
                  <c:v>прогноз</c:v>
                </c:pt>
                <c:pt idx="2">
                  <c:v>предупреждение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12</c:v>
                </c:pt>
                <c:pt idx="1">
                  <c:v>12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4C-4F76-BC37-852A97253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прогноз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Лист1!$A$2:$A$6</c:f>
              <c:strCache>
                <c:ptCount val="5"/>
                <c:pt idx="0">
                  <c:v>пики потребления</c:v>
                </c:pt>
                <c:pt idx="1">
                  <c:v>статистика аварий </c:v>
                </c:pt>
                <c:pt idx="2">
                  <c:v>качество ремонта</c:v>
                </c:pt>
                <c:pt idx="3">
                  <c:v>качество работ</c:v>
                </c:pt>
                <c:pt idx="4">
                  <c:v>состояние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4F-47AF-9415-905EC5EE0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0.60714</cdr:x>
      <cdr:y>0.19464</cdr:y>
    </cdr:from>
    <cdr:to>
      <cdr:x>0.75714</cdr:x>
      <cdr:y>0.29911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01143" y="791029"/>
          <a:ext cx="914400" cy="4245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1400" dirty="0" smtClean="0"/>
            <a:t>вода</a:t>
          </a:r>
          <a:endParaRPr lang="ru-RU" sz="1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BBAF-4EBB-D548-B2B1-CF3AE85EF297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A7990-6203-E548-9035-9B66C0860F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75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Рамки текущего проекта: </a:t>
            </a:r>
          </a:p>
          <a:p>
            <a:r>
              <a:rPr lang="ru-RU" dirty="0" smtClean="0"/>
              <a:t>Сроки</a:t>
            </a:r>
          </a:p>
          <a:p>
            <a:r>
              <a:rPr lang="ru-RU" dirty="0" smtClean="0"/>
              <a:t>…</a:t>
            </a:r>
          </a:p>
          <a:p>
            <a:r>
              <a:rPr lang="ru-RU" dirty="0" smtClean="0"/>
              <a:t>Ограничения по бюджету /фин.рамки/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46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82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08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7990-6203-E548-9035-9B66C0860FB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2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15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31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6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94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33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11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9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B671C-32F5-9048-B09F-FA5D6DF13B9E}" type="datetimeFigureOut">
              <a:rPr lang="ru-RU" smtClean="0"/>
              <a:pPr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D3D58-719D-164F-8164-781695EEFE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67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sudyaroveugene@ya.ru" TargetMode="External"/><Relationship Id="rId2" Type="http://schemas.openxmlformats.org/officeDocument/2006/relationships/hyperlink" Target="mailto:sakkra2005@ya.r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ozor501@ya.r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6391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Command and Conquer</a:t>
            </a:r>
            <a:br>
              <a:rPr lang="en-US" dirty="0" smtClean="0"/>
            </a:br>
            <a:r>
              <a:rPr lang="ru-RU" dirty="0" smtClean="0"/>
              <a:t>ЖКХ и городская среда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822021"/>
              </p:ext>
            </p:extLst>
          </p:nvPr>
        </p:nvGraphicFramePr>
        <p:xfrm>
          <a:off x="232535" y="842538"/>
          <a:ext cx="1254259" cy="1307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HOTO-PAINT" r:id="rId4" imgW="4775040" imgH="4978080" progId="CorelPHOTOPAINT.Image.14">
                  <p:embed/>
                </p:oleObj>
              </mc:Choice>
              <mc:Fallback>
                <p:oleObj name="PHOTO-PAINT" r:id="rId4" imgW="4775040" imgH="4978080" progId="CorelPHOTOPAINT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535" y="842538"/>
                        <a:ext cx="1254259" cy="1307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428791"/>
            <a:ext cx="7883358" cy="3645438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800" dirty="0" smtClean="0"/>
              <a:t>Тихонов Алексей,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en-US" sz="2300" dirty="0" smtClean="0"/>
              <a:t> </a:t>
            </a:r>
            <a:r>
              <a:rPr lang="ru-RU" sz="2300" dirty="0" smtClean="0"/>
              <a:t>Ленинск-Кузнецкий, аналитик, программирование С</a:t>
            </a:r>
            <a:r>
              <a:rPr lang="en-US" sz="2300" dirty="0" smtClean="0"/>
              <a:t>#</a:t>
            </a:r>
            <a:r>
              <a:rPr lang="ru-RU" sz="2300" dirty="0" smtClean="0"/>
              <a:t>, автор идеи, капитан команды</a:t>
            </a:r>
          </a:p>
          <a:p>
            <a:pPr marL="457200" indent="-457200" algn="l">
              <a:buFont typeface="Arial"/>
              <a:buChar char="•"/>
            </a:pP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800" dirty="0" err="1" smtClean="0"/>
              <a:t>Судьяров</a:t>
            </a:r>
            <a:r>
              <a:rPr lang="ru-RU" sz="2800" dirty="0" smtClean="0"/>
              <a:t> Евгений</a:t>
            </a:r>
            <a:r>
              <a:rPr lang="ru-RU" sz="2300" dirty="0" smtClean="0"/>
              <a:t>, </a:t>
            </a:r>
            <a:br>
              <a:rPr lang="ru-RU" sz="2300" dirty="0" smtClean="0"/>
            </a:br>
            <a:r>
              <a:rPr lang="ru-RU" sz="2300" dirty="0" smtClean="0"/>
              <a:t>Новосибирск, программирование С++, базы данных, </a:t>
            </a:r>
            <a:r>
              <a:rPr lang="ru-RU" sz="2300" dirty="0" err="1" smtClean="0"/>
              <a:t>фреймворки</a:t>
            </a: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endParaRPr lang="ru-RU" sz="2300" dirty="0" smtClean="0"/>
          </a:p>
          <a:p>
            <a:pPr marL="457200" indent="-457200" algn="l">
              <a:buFont typeface="Arial"/>
              <a:buChar char="•"/>
            </a:pPr>
            <a:r>
              <a:rPr lang="ru-RU" sz="3000" dirty="0" smtClean="0"/>
              <a:t>Кравченко Олег, </a:t>
            </a:r>
            <a:r>
              <a:rPr lang="ru-RU" sz="2300" dirty="0" smtClean="0"/>
              <a:t/>
            </a:r>
            <a:br>
              <a:rPr lang="ru-RU" sz="2300" dirty="0" smtClean="0"/>
            </a:br>
            <a:r>
              <a:rPr lang="ru-RU" sz="2300" dirty="0" smtClean="0"/>
              <a:t>Новосибирск</a:t>
            </a:r>
            <a:r>
              <a:rPr lang="ru-RU" sz="2300" dirty="0" smtClean="0"/>
              <a:t>, уточнение идеи, </a:t>
            </a:r>
            <a:r>
              <a:rPr lang="ru-RU" sz="2300" dirty="0" smtClean="0"/>
              <a:t>бизнес-модель, коммуникатор, оформление </a:t>
            </a:r>
            <a:r>
              <a:rPr lang="ru-RU" sz="2300" dirty="0" smtClean="0"/>
              <a:t>презентации</a:t>
            </a:r>
            <a:endParaRPr lang="ru-RU" sz="2300" dirty="0" smtClean="0"/>
          </a:p>
        </p:txBody>
      </p:sp>
    </p:spTree>
    <p:extLst>
      <p:ext uri="{BB962C8B-B14F-4D97-AF65-F5344CB8AC3E}">
        <p14:creationId xmlns:p14="http://schemas.microsoft.com/office/powerpoint/2010/main" val="12551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/>
              <a:t>На предприятии по выработке и транспортировке ресурсов.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3" y="2357830"/>
            <a:ext cx="6237514" cy="41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467286" y="289042"/>
            <a:ext cx="8320386" cy="1156122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 чём идея и новизна: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9777" y="1175656"/>
            <a:ext cx="7883358" cy="135527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Автоматическая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публикация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рейтинга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по скорости, качеству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устранения проблем </a:t>
            </a:r>
            <a:r>
              <a:rPr lang="ru-RU" sz="2300" dirty="0">
                <a:solidFill>
                  <a:schemeClr val="accent2">
                    <a:lumMod val="50000"/>
                  </a:schemeClr>
                </a:solidFill>
              </a:rPr>
              <a:t>различных подразделений служб </a:t>
            </a:r>
            <a:r>
              <a:rPr lang="ru-RU" sz="2300" dirty="0" smtClean="0">
                <a:solidFill>
                  <a:schemeClr val="accent2">
                    <a:lumMod val="50000"/>
                  </a:schemeClr>
                </a:solidFill>
              </a:rPr>
              <a:t>ЖКХ на сайте организации</a:t>
            </a:r>
          </a:p>
          <a:p>
            <a:pPr marL="457200" indent="-457200" algn="l">
              <a:buFont typeface="Arial"/>
              <a:buChar char="•"/>
            </a:pPr>
            <a:endParaRPr lang="ru-RU" sz="23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l"/>
            <a:endParaRPr lang="ru-RU" sz="2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8844" y="2579915"/>
            <a:ext cx="551266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Управляющая 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домов: 76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12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84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Рейтинг качества: 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89" y="4475560"/>
            <a:ext cx="1967254" cy="20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69471" y="1028343"/>
            <a:ext cx="6939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Оповещение населения и руководства коммунальной службы о предсказании пиковой нагрузки на коммунальные сети и аварийные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службы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7" y="2545647"/>
            <a:ext cx="786874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34785" y="1052747"/>
            <a:ext cx="7756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Расчет и выдача плана предаварийного ремонта, что позволяет экономить до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40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% стоимости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материалов и отказе от заёмных средств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4785" y="5029200"/>
            <a:ext cx="297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материалов, закупаемых на конкурсной основе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69570" y="2505671"/>
            <a:ext cx="996043" cy="23876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40%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33256" y="5029200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Экономия на стоимости заёмных средств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68041" y="3086100"/>
            <a:ext cx="996043" cy="18072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 30%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19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10343" y="1050782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Универсальность применения в населённых пунктах разных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размеров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3122839"/>
            <a:ext cx="2286000" cy="1428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93" y="2165576"/>
            <a:ext cx="2933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04157" y="797510"/>
            <a:ext cx="7560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Удобный ввод и конвертация схемы сетей в зоне ответственности при первичной установке программы или добавлении участков к зоне </a:t>
            </a: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ответственности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80" y="2020661"/>
            <a:ext cx="5968691" cy="44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49085" y="681335"/>
            <a:ext cx="751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Вывод статистики аварийных ситуаций при выделении объекта или участка сетей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1779814"/>
            <a:ext cx="4778828" cy="3072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2372" y="4851918"/>
            <a:ext cx="60905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Управляющая компания «Управдом»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Адрес: Пархоменко, 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Период, начало:1 января 208  окончание: 31 декабря 2018</a:t>
            </a:r>
          </a:p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Количество аварий: 4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Время ликвидации аварий, час: 17</a:t>
            </a:r>
            <a:b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1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6" y="1371596"/>
            <a:ext cx="7891288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559202"/>
            <a:ext cx="7772400" cy="1470025"/>
          </a:xfrm>
        </p:spPr>
        <p:txBody>
          <a:bodyPr/>
          <a:lstStyle/>
          <a:p>
            <a:r>
              <a:rPr lang="ru-RU" dirty="0" smtClean="0"/>
              <a:t>Как решаем проблему?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30321" y="1812701"/>
            <a:ext cx="7883358" cy="111080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Удобный, универсальный интерфейс</a:t>
            </a:r>
            <a:endParaRPr lang="ru-RU" sz="2300" dirty="0"/>
          </a:p>
          <a:p>
            <a:pPr marL="457200" indent="-457200" algn="l">
              <a:buFont typeface="Arial"/>
              <a:buChar char="•"/>
            </a:pPr>
            <a:r>
              <a:rPr lang="ru-RU" sz="2300" dirty="0" smtClean="0"/>
              <a:t>Ввод данных, анализ статистики и расчет прогнозов.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23504"/>
            <a:ext cx="3657600" cy="3152775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5460642" y="2923504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вода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460642" y="3444629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</a:t>
            </a:r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лектр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460642" y="391895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слив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460642" y="4447301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газ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460642" y="4975646"/>
            <a:ext cx="1210614" cy="3219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ТКО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07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65658378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6443" y="881743"/>
            <a:ext cx="13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Услуги ЖКХ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1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62975" y="861965"/>
            <a:ext cx="7883358" cy="969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Умный </a:t>
            </a:r>
            <a:r>
              <a:rPr lang="ru-RU" dirty="0" smtClean="0"/>
              <a:t>диспетчер </a:t>
            </a:r>
            <a:endParaRPr lang="ru-RU" dirty="0" smtClean="0"/>
          </a:p>
          <a:p>
            <a:pPr marL="0" indent="0" algn="ctr">
              <a:buNone/>
            </a:pPr>
            <a:r>
              <a:rPr lang="ru-RU" sz="2300" dirty="0" smtClean="0">
                <a:solidFill>
                  <a:schemeClr val="bg1">
                    <a:lumMod val="50000"/>
                  </a:schemeClr>
                </a:solidFill>
              </a:rPr>
              <a:t>Цифровые технологии в каждую управляющую компанию!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7" y="2645227"/>
            <a:ext cx="6374673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112962675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698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44323651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009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11432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100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Статистика + прогноз </a:t>
            </a:r>
            <a:br>
              <a:rPr lang="ru-RU" dirty="0" smtClean="0"/>
            </a:br>
            <a:r>
              <a:rPr lang="ru-RU" dirty="0" smtClean="0"/>
              <a:t>(экстрасенс-функция)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74442"/>
            <a:ext cx="8229600" cy="1619518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Делает расчет потребления исходя из базовых норм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Базовые нормы высчитываются исходя из реального потребления в течение недели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Корректируется исходя из реальных фактов потребления по месяцам.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17431" y="5383369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017431" y="6619741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17431" y="4378817"/>
            <a:ext cx="7225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Хорда 8"/>
          <p:cNvSpPr/>
          <p:nvPr/>
        </p:nvSpPr>
        <p:spPr>
          <a:xfrm rot="6653764">
            <a:off x="1043190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Хорда 9"/>
          <p:cNvSpPr/>
          <p:nvPr/>
        </p:nvSpPr>
        <p:spPr>
          <a:xfrm rot="6653764">
            <a:off x="1996227" y="3859448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Хорда 10"/>
          <p:cNvSpPr/>
          <p:nvPr/>
        </p:nvSpPr>
        <p:spPr>
          <a:xfrm rot="6690874">
            <a:off x="2949264" y="3859447"/>
            <a:ext cx="914400" cy="914400"/>
          </a:xfrm>
          <a:prstGeom prst="chord">
            <a:avLst>
              <a:gd name="adj1" fmla="val 4108534"/>
              <a:gd name="adj2" fmla="val 148116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Хорда 12"/>
          <p:cNvSpPr/>
          <p:nvPr/>
        </p:nvSpPr>
        <p:spPr>
          <a:xfrm rot="8210396">
            <a:off x="109077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Хорда 13"/>
          <p:cNvSpPr/>
          <p:nvPr/>
        </p:nvSpPr>
        <p:spPr>
          <a:xfrm rot="8210396">
            <a:off x="2778745" y="4466124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Хорда 14"/>
          <p:cNvSpPr/>
          <p:nvPr/>
        </p:nvSpPr>
        <p:spPr>
          <a:xfrm rot="8210396">
            <a:off x="4514596" y="4456089"/>
            <a:ext cx="1578586" cy="1854558"/>
          </a:xfrm>
          <a:prstGeom prst="chord">
            <a:avLst>
              <a:gd name="adj1" fmla="val 2700000"/>
              <a:gd name="adj2" fmla="val 13329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499079" y="3503688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Ежечасные. Из них рассчитываются ежедневные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406464" y="4617638"/>
            <a:ext cx="535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Ежедневные. Из них рассчитываются еженедельные</a:t>
            </a:r>
            <a:endParaRPr lang="ru-RU" dirty="0"/>
          </a:p>
        </p:txBody>
      </p:sp>
      <p:sp>
        <p:nvSpPr>
          <p:cNvPr id="21" name="Хорда 20"/>
          <p:cNvSpPr/>
          <p:nvPr/>
        </p:nvSpPr>
        <p:spPr>
          <a:xfrm rot="5400000">
            <a:off x="47805" y="5922082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Хорда 21"/>
          <p:cNvSpPr/>
          <p:nvPr/>
        </p:nvSpPr>
        <p:spPr>
          <a:xfrm rot="5400000">
            <a:off x="3662602" y="5911240"/>
            <a:ext cx="5385823" cy="4484694"/>
          </a:xfrm>
          <a:prstGeom prst="chord">
            <a:avLst>
              <a:gd name="adj1" fmla="val 7926520"/>
              <a:gd name="adj2" fmla="val 136571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8293308" y="405682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24</a:t>
            </a:r>
            <a:r>
              <a:rPr lang="en-US" dirty="0"/>
              <a:t>h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8345576" y="5024071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day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8392877" y="6250409"/>
            <a:ext cx="62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day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475066" y="5801732"/>
            <a:ext cx="546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Еженедельные. Из них рассчитываются ежемесячные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75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Блок-схема: ручной ввод 18"/>
          <p:cNvSpPr/>
          <p:nvPr/>
        </p:nvSpPr>
        <p:spPr>
          <a:xfrm>
            <a:off x="4103438" y="1766037"/>
            <a:ext cx="1644220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Заявки конечных </a:t>
            </a:r>
            <a:r>
              <a:rPr lang="ru-RU" dirty="0" smtClean="0">
                <a:solidFill>
                  <a:schemeClr val="tx1"/>
                </a:solidFill>
              </a:rPr>
              <a:t>потребителей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араллелограмм 16"/>
          <p:cNvSpPr/>
          <p:nvPr/>
        </p:nvSpPr>
        <p:spPr>
          <a:xfrm>
            <a:off x="994294" y="2002827"/>
            <a:ext cx="2548335" cy="1477328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Статистические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данные, собираемые счётчиками автоматически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541" y="-107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Блок-схема АРМ ЕДДС </a:t>
            </a:r>
            <a:br>
              <a:rPr lang="ru-RU" dirty="0" smtClean="0"/>
            </a:br>
            <a:r>
              <a:rPr lang="ru-RU" sz="3100" dirty="0" smtClean="0"/>
              <a:t>(процесс управления аналитикой водоснабжения)</a:t>
            </a:r>
            <a:endParaRPr lang="ru-RU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2671072" y="1077751"/>
            <a:ext cx="396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Входящая первичная информация</a:t>
            </a:r>
            <a:endParaRPr lang="ru-RU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680848" y="1562869"/>
            <a:ext cx="14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Регулярная: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611836" y="1419111"/>
            <a:ext cx="20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Эпизодическая: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593640" y="3541167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обработки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133600" y="3937696"/>
            <a:ext cx="4831080" cy="14154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Обработка и хранение значений фактически оказанных услуг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Обработка и учет статистики ремонтных работ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Оценка удовлетворённости потребителя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2054045" y="3497802"/>
            <a:ext cx="1162684" cy="412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367651" y="3306895"/>
            <a:ext cx="0" cy="612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4653340" y="5353142"/>
            <a:ext cx="0" cy="526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1420587" y="5872565"/>
            <a:ext cx="7109282" cy="5290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Построение модели потребления на основе статистических данных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4653340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2432654" y="6401611"/>
            <a:ext cx="0" cy="45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Блок-схема: ручной ввод 17"/>
          <p:cNvSpPr/>
          <p:nvPr/>
        </p:nvSpPr>
        <p:spPr>
          <a:xfrm>
            <a:off x="6308467" y="1711464"/>
            <a:ext cx="1687868" cy="1492118"/>
          </a:xfrm>
          <a:prstGeom prst="flowChartManualIn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Ввод </a:t>
            </a:r>
            <a:r>
              <a:rPr lang="ru-RU" dirty="0">
                <a:solidFill>
                  <a:schemeClr val="tx1"/>
                </a:solidFill>
              </a:rPr>
              <a:t>коэффициента износа сетей</a:t>
            </a:r>
          </a:p>
        </p:txBody>
      </p:sp>
      <p:cxnSp>
        <p:nvCxnSpPr>
          <p:cNvPr id="20" name="Прямая со стрелкой 19"/>
          <p:cNvCxnSpPr>
            <a:stCxn id="18" idx="2"/>
          </p:cNvCxnSpPr>
          <p:nvPr/>
        </p:nvCxnSpPr>
        <p:spPr>
          <a:xfrm flipH="1">
            <a:off x="6308467" y="3203582"/>
            <a:ext cx="843934" cy="734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7809" y="3673807"/>
            <a:ext cx="4415691" cy="660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Расчет </a:t>
            </a:r>
            <a:r>
              <a:rPr lang="ru-RU" dirty="0" err="1" smtClean="0">
                <a:solidFill>
                  <a:schemeClr val="tx1"/>
                </a:solidFill>
              </a:rPr>
              <a:t>доаварийных</a:t>
            </a:r>
            <a:r>
              <a:rPr lang="ru-RU" dirty="0" smtClean="0">
                <a:solidFill>
                  <a:schemeClr val="tx1"/>
                </a:solidFill>
              </a:rPr>
              <a:t>  планов ремонта с учетом прогноза аварий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585309" y="3190000"/>
            <a:ext cx="0" cy="510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59329" y="3331082"/>
            <a:ext cx="296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Расчет </a:t>
            </a:r>
            <a:r>
              <a:rPr lang="ru-RU" u="sng" dirty="0" err="1" smtClean="0"/>
              <a:t>доаварийных</a:t>
            </a:r>
            <a:r>
              <a:rPr lang="ru-RU" u="sng" dirty="0" smtClean="0"/>
              <a:t> планов</a:t>
            </a:r>
            <a:endParaRPr lang="ru-RU" u="sng" dirty="0"/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011315" y="4931768"/>
            <a:ext cx="2231655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Выдача плана </a:t>
            </a:r>
            <a:r>
              <a:rPr lang="ru-RU" dirty="0" err="1" smtClean="0">
                <a:solidFill>
                  <a:schemeClr val="tx1"/>
                </a:solidFill>
              </a:rPr>
              <a:t>доаварийного</a:t>
            </a:r>
            <a:r>
              <a:rPr lang="ru-RU" dirty="0" smtClean="0">
                <a:solidFill>
                  <a:schemeClr val="tx1"/>
                </a:solidFill>
              </a:rPr>
              <a:t> ремонта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785209" y="4386387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3065" y="4574732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480826" y="2220709"/>
            <a:ext cx="4831080" cy="9159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Прогнозирование аварий с учетом коэффициента износа сетей.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4717393" y="0"/>
            <a:ext cx="0" cy="2220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6047" y="179399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Блок прогнозирования</a:t>
            </a:r>
            <a:endParaRPr lang="ru-RU" u="sng" dirty="0"/>
          </a:p>
        </p:txBody>
      </p:sp>
      <p:sp>
        <p:nvSpPr>
          <p:cNvPr id="12" name="Блок-схема: документ 11"/>
          <p:cNvSpPr/>
          <p:nvPr/>
        </p:nvSpPr>
        <p:spPr>
          <a:xfrm>
            <a:off x="1202640" y="688875"/>
            <a:ext cx="210413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потребления воды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2228826" y="0"/>
            <a:ext cx="0" cy="68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Блок-схема: документ 13"/>
          <p:cNvSpPr/>
          <p:nvPr/>
        </p:nvSpPr>
        <p:spPr>
          <a:xfrm>
            <a:off x="5732513" y="3679405"/>
            <a:ext cx="1948460" cy="1320561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Прогноз аварийных ситуаций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597741" y="3136651"/>
            <a:ext cx="0" cy="556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32513" y="3304475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1168904" y="319543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Печать документа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736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РЕЗЮМЕ ПРОЕКТА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Создание первой версии продукта возможно к </a:t>
            </a:r>
            <a:r>
              <a:rPr lang="ru-RU" dirty="0" smtClean="0">
                <a:solidFill>
                  <a:srgbClr val="FF0000"/>
                </a:solidFill>
              </a:rPr>
              <a:t>1 декабря </a:t>
            </a:r>
            <a:r>
              <a:rPr lang="ru-RU" dirty="0" smtClean="0">
                <a:solidFill>
                  <a:srgbClr val="FF0000"/>
                </a:solidFill>
              </a:rPr>
              <a:t>2019г.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Продукт может применяться в на территории всей </a:t>
            </a:r>
            <a:r>
              <a:rPr lang="ru-RU" dirty="0">
                <a:solidFill>
                  <a:srgbClr val="FF0000"/>
                </a:solidFill>
              </a:rPr>
              <a:t>Р</a:t>
            </a:r>
            <a:r>
              <a:rPr lang="ru-RU" dirty="0" smtClean="0">
                <a:solidFill>
                  <a:srgbClr val="FF0000"/>
                </a:solidFill>
              </a:rPr>
              <a:t>оссии и ближнего зарубежья. В первую очередь в небольших городах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Цель проекта: обеспечить населённые пункты России современным ПО для отрасли ЖКХ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Применение данного продукта </a:t>
            </a:r>
            <a:r>
              <a:rPr lang="ru-RU" dirty="0" smtClean="0">
                <a:solidFill>
                  <a:srgbClr val="FF0000"/>
                </a:solidFill>
              </a:rPr>
              <a:t>позволит: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Населению </a:t>
            </a:r>
            <a:r>
              <a:rPr lang="ru-RU" dirty="0" smtClean="0">
                <a:solidFill>
                  <a:srgbClr val="FF0000"/>
                </a:solidFill>
              </a:rPr>
              <a:t>выбирать коллективы ЖКХ, работающие наиболее эффективно, что приведёт к снижению </a:t>
            </a:r>
            <a:r>
              <a:rPr lang="ru-RU" dirty="0" smtClean="0">
                <a:solidFill>
                  <a:srgbClr val="FF0000"/>
                </a:solidFill>
              </a:rPr>
              <a:t>тарифов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Подразделениям ЖКХ снизить расходы</a:t>
            </a:r>
          </a:p>
          <a:p>
            <a:pPr>
              <a:buFontTx/>
              <a:buChar char="-"/>
            </a:pPr>
            <a:r>
              <a:rPr lang="ru-RU" dirty="0" smtClean="0">
                <a:solidFill>
                  <a:srgbClr val="FF0000"/>
                </a:solidFill>
              </a:rPr>
              <a:t>Органам власти </a:t>
            </a:r>
            <a:r>
              <a:rPr lang="ru-RU" dirty="0" err="1" smtClean="0">
                <a:solidFill>
                  <a:srgbClr val="FF0000"/>
                </a:solidFill>
              </a:rPr>
              <a:t>осужествлять</a:t>
            </a:r>
            <a:r>
              <a:rPr lang="ru-RU" dirty="0" smtClean="0">
                <a:solidFill>
                  <a:srgbClr val="FF0000"/>
                </a:solidFill>
              </a:rPr>
              <a:t> непрерывный контроль 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415925"/>
            <a:ext cx="7772400" cy="1470025"/>
          </a:xfrm>
        </p:spPr>
        <p:txBody>
          <a:bodyPr>
            <a:normAutofit/>
          </a:bodyPr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842" y="2370889"/>
            <a:ext cx="7883358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sz="2400" dirty="0" smtClean="0"/>
              <a:t>Тихонов </a:t>
            </a:r>
            <a:r>
              <a:rPr lang="ru-RU" sz="2400" dirty="0" smtClean="0"/>
              <a:t>Алексей, </a:t>
            </a:r>
            <a:r>
              <a:rPr lang="en-US" sz="2400" dirty="0" smtClean="0">
                <a:hlinkClick r:id="rId2"/>
              </a:rPr>
              <a:t>sakkra2005@ya.ru</a:t>
            </a:r>
            <a:endParaRPr lang="ru-RU" sz="2400" dirty="0" smtClean="0"/>
          </a:p>
          <a:p>
            <a:pPr algn="l"/>
            <a:endParaRPr lang="ru-RU" sz="2400" dirty="0"/>
          </a:p>
          <a:p>
            <a:pPr algn="l"/>
            <a:r>
              <a:rPr lang="ru-RU" sz="2400" dirty="0" err="1" smtClean="0"/>
              <a:t>Судьяров</a:t>
            </a:r>
            <a:r>
              <a:rPr lang="ru-RU" sz="2400" dirty="0" smtClean="0"/>
              <a:t> Евгений </a:t>
            </a:r>
            <a:r>
              <a:rPr lang="en-US" sz="2400" dirty="0" smtClean="0">
                <a:hlinkClick r:id="rId3"/>
              </a:rPr>
              <a:t>sudyaroveugene@ya.ru</a:t>
            </a:r>
            <a:endParaRPr lang="ru-RU" sz="2400" dirty="0" smtClean="0"/>
          </a:p>
          <a:p>
            <a:pPr algn="l"/>
            <a:endParaRPr lang="ru-RU" sz="2400" dirty="0" smtClean="0"/>
          </a:p>
          <a:p>
            <a:pPr algn="l"/>
            <a:r>
              <a:rPr lang="ru-RU" sz="2300" dirty="0" smtClean="0"/>
              <a:t>Кравченко Олег </a:t>
            </a:r>
            <a:r>
              <a:rPr lang="en-US" sz="2300" dirty="0" smtClean="0">
                <a:hlinkClick r:id="rId4"/>
              </a:rPr>
              <a:t>dozor501@mail.ru</a:t>
            </a:r>
            <a:r>
              <a:rPr lang="en-US" sz="2300" dirty="0" smtClean="0"/>
              <a:t>,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Vk.com/dozor501</a:t>
            </a:r>
          </a:p>
          <a:p>
            <a:pPr algn="l"/>
            <a:endParaRPr lang="en-US" sz="2300" dirty="0" smtClean="0"/>
          </a:p>
          <a:p>
            <a:pPr algn="l"/>
            <a:endParaRPr lang="ru-RU" sz="23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813344" y="5666015"/>
            <a:ext cx="53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https://github.com/sudyaroveugene/GKH2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8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301625"/>
            <a:ext cx="7772400" cy="1470025"/>
          </a:xfrm>
        </p:spPr>
        <p:txBody>
          <a:bodyPr/>
          <a:lstStyle/>
          <a:p>
            <a:r>
              <a:rPr lang="ru-RU" dirty="0" smtClean="0"/>
              <a:t>Основные проблемы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567543"/>
            <a:ext cx="7883358" cy="902777"/>
          </a:xfrm>
        </p:spPr>
        <p:txBody>
          <a:bodyPr>
            <a:no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Для повышения </a:t>
            </a:r>
            <a:r>
              <a:rPr lang="ru-RU" sz="2000" dirty="0" smtClean="0"/>
              <a:t>уровня услуг, связанных с ЖКХ, </a:t>
            </a:r>
            <a:r>
              <a:rPr lang="ru-RU" sz="2000" dirty="0" smtClean="0"/>
              <a:t>требуется разработка </a:t>
            </a:r>
            <a:r>
              <a:rPr lang="ru-RU" sz="2000" dirty="0" smtClean="0"/>
              <a:t>соответствующего ПО.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10542"/>
            <a:ext cx="8391966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1045028" y="1247179"/>
            <a:ext cx="7168243" cy="70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</a:rPr>
              <a:t>Низкая конкуренция в сфере ЖКХ  - высокие тарифы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0" y="2671476"/>
            <a:ext cx="5410200" cy="33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1"/>
          <p:cNvSpPr txBox="1">
            <a:spLocks/>
          </p:cNvSpPr>
          <p:nvPr/>
        </p:nvSpPr>
        <p:spPr>
          <a:xfrm>
            <a:off x="444091" y="2919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Что решает?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260642" y="1228299"/>
            <a:ext cx="5744315" cy="541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составляет рейтинги подразделений ЖКХ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7" y="2256743"/>
            <a:ext cx="7035944" cy="32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4" y="813424"/>
            <a:ext cx="4392386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Предсказывает пиковые нагрузки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6" y="2023133"/>
            <a:ext cx="786874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Прогнозирует аварийные ситуации</a:t>
            </a:r>
            <a:endParaRPr lang="ru-RU" sz="20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4" y="1963510"/>
            <a:ext cx="5339443" cy="4004582"/>
          </a:xfrm>
          <a:prstGeom prst="rect">
            <a:avLst/>
          </a:prstGeom>
        </p:spPr>
      </p:pic>
      <p:sp>
        <p:nvSpPr>
          <p:cNvPr id="9" name="Крест 8"/>
          <p:cNvSpPr/>
          <p:nvPr/>
        </p:nvSpPr>
        <p:spPr>
          <a:xfrm rot="7953271">
            <a:off x="2241960" y="2552428"/>
            <a:ext cx="2833974" cy="2810450"/>
          </a:xfrm>
          <a:prstGeom prst="plus">
            <a:avLst>
              <a:gd name="adj" fmla="val 44849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2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865413" y="813424"/>
            <a:ext cx="6237515" cy="59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Выдает рекомендации предаварийного ремонта</a:t>
            </a:r>
            <a:endParaRPr lang="ru-RU" sz="2000" dirty="0" smtClean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38841" y="1498353"/>
            <a:ext cx="8147957" cy="2628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8771" y="1772062"/>
            <a:ext cx="23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Адрес: </a:t>
            </a:r>
            <a:r>
              <a:rPr lang="ru-RU" dirty="0" err="1" smtClean="0"/>
              <a:t>Плахотного</a:t>
            </a:r>
            <a:r>
              <a:rPr lang="ru-RU" dirty="0" smtClean="0"/>
              <a:t>, 10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65412" y="2188440"/>
            <a:ext cx="539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Объект: Трубопровод ввода холодной воды в здание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08771" y="2557772"/>
            <a:ext cx="617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Период: начало 10 января 2020     окончание 10 августа 2020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77128" y="3014971"/>
            <a:ext cx="557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Наибольшая вероятность: 37,5%  на дату 18 июля 2020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08771" y="3488498"/>
            <a:ext cx="648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Рекомендуемая дата начала предаварийных работ: 1 июля 2020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92" y="4490768"/>
            <a:ext cx="2989013" cy="19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7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85800" y="1799800"/>
            <a:ext cx="7883358" cy="9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ru-RU" sz="2000" dirty="0" smtClean="0"/>
              <a:t>в Управляющей компании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5800" y="990991"/>
            <a:ext cx="220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Применяется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5" y="2733534"/>
            <a:ext cx="4308939" cy="28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525</Words>
  <Application>Microsoft Office PowerPoint</Application>
  <PresentationFormat>Экран (4:3)</PresentationFormat>
  <Paragraphs>112</Paragraphs>
  <Slides>27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Тема Office</vt:lpstr>
      <vt:lpstr>PHOTO-PAINT</vt:lpstr>
      <vt:lpstr>Command and Conquer ЖКХ и городская среда</vt:lpstr>
      <vt:lpstr>Презентация PowerPoint</vt:lpstr>
      <vt:lpstr>Основные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чём идея и новизна: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решаем проблему?</vt:lpstr>
      <vt:lpstr>Презентация PowerPoint</vt:lpstr>
      <vt:lpstr>Презентация PowerPoint</vt:lpstr>
      <vt:lpstr>Презентация PowerPoint</vt:lpstr>
      <vt:lpstr>Презентация PowerPoint</vt:lpstr>
      <vt:lpstr>Статистика + прогноз  (экстрасенс-функция)</vt:lpstr>
      <vt:lpstr>Блок-схема АРМ ЕДДС  (процесс управления аналитикой водоснабжения)</vt:lpstr>
      <vt:lpstr>Презентация PowerPoint</vt:lpstr>
      <vt:lpstr>РЕЗЮМЕ ПРОЕКТА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1.Вводный слайд Кто мы? Что мы делаем?</dc:title>
  <dc:creator>Mike Neu</dc:creator>
  <cp:lastModifiedBy>1</cp:lastModifiedBy>
  <cp:revision>64</cp:revision>
  <dcterms:created xsi:type="dcterms:W3CDTF">2015-08-10T04:14:17Z</dcterms:created>
  <dcterms:modified xsi:type="dcterms:W3CDTF">2019-07-07T09:12:03Z</dcterms:modified>
</cp:coreProperties>
</file>